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7" r:id="rId3"/>
    <p:sldId id="258" r:id="rId4"/>
    <p:sldId id="259" r:id="rId5"/>
    <p:sldId id="283" r:id="rId6"/>
    <p:sldId id="279" r:id="rId7"/>
    <p:sldId id="284" r:id="rId8"/>
    <p:sldId id="278" r:id="rId9"/>
    <p:sldId id="280" r:id="rId10"/>
    <p:sldId id="281" r:id="rId11"/>
    <p:sldId id="268" r:id="rId12"/>
    <p:sldId id="273" r:id="rId13"/>
    <p:sldId id="286" r:id="rId14"/>
    <p:sldId id="287" r:id="rId15"/>
    <p:sldId id="282" r:id="rId16"/>
    <p:sldId id="275" r:id="rId17"/>
    <p:sldId id="269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ED4BC-BC5B-4D69-B51C-9F6D0A3F1291}" type="datetimeFigureOut">
              <a:rPr lang="pl-PL" smtClean="0"/>
              <a:pPr/>
              <a:t>2015-09-03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55CE-A781-43D9-A4FC-82E0A54DD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ED4BC-BC5B-4D69-B51C-9F6D0A3F1291}" type="datetimeFigureOut">
              <a:rPr lang="pl-PL" smtClean="0"/>
              <a:pPr/>
              <a:t>2015-09-03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55CE-A781-43D9-A4FC-82E0A54DD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ED4BC-BC5B-4D69-B51C-9F6D0A3F1291}" type="datetimeFigureOut">
              <a:rPr lang="pl-PL" smtClean="0"/>
              <a:pPr/>
              <a:t>2015-09-03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55CE-A781-43D9-A4FC-82E0A54DD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ED4BC-BC5B-4D69-B51C-9F6D0A3F1291}" type="datetimeFigureOut">
              <a:rPr lang="pl-PL" smtClean="0"/>
              <a:pPr/>
              <a:t>2015-09-03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55CE-A781-43D9-A4FC-82E0A54DD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ED4BC-BC5B-4D69-B51C-9F6D0A3F1291}" type="datetimeFigureOut">
              <a:rPr lang="pl-PL" smtClean="0"/>
              <a:pPr/>
              <a:t>2015-09-03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55CE-A781-43D9-A4FC-82E0A54DD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ED4BC-BC5B-4D69-B51C-9F6D0A3F1291}" type="datetimeFigureOut">
              <a:rPr lang="pl-PL" smtClean="0"/>
              <a:pPr/>
              <a:t>2015-09-03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55CE-A781-43D9-A4FC-82E0A54DD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ED4BC-BC5B-4D69-B51C-9F6D0A3F1291}" type="datetimeFigureOut">
              <a:rPr lang="pl-PL" smtClean="0"/>
              <a:pPr/>
              <a:t>2015-09-03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55CE-A781-43D9-A4FC-82E0A54DD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ED4BC-BC5B-4D69-B51C-9F6D0A3F1291}" type="datetimeFigureOut">
              <a:rPr lang="pl-PL" smtClean="0"/>
              <a:pPr/>
              <a:t>2015-09-03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55CE-A781-43D9-A4FC-82E0A54DD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ED4BC-BC5B-4D69-B51C-9F6D0A3F1291}" type="datetimeFigureOut">
              <a:rPr lang="pl-PL" smtClean="0"/>
              <a:pPr/>
              <a:t>2015-09-03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55CE-A781-43D9-A4FC-82E0A54DD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ED4BC-BC5B-4D69-B51C-9F6D0A3F1291}" type="datetimeFigureOut">
              <a:rPr lang="pl-PL" smtClean="0"/>
              <a:pPr/>
              <a:t>2015-09-03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55CE-A781-43D9-A4FC-82E0A54DD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ED4BC-BC5B-4D69-B51C-9F6D0A3F1291}" type="datetimeFigureOut">
              <a:rPr lang="pl-PL" smtClean="0"/>
              <a:pPr/>
              <a:t>2015-09-03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55CE-A781-43D9-A4FC-82E0A54DD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ED4BC-BC5B-4D69-B51C-9F6D0A3F1291}" type="datetimeFigureOut">
              <a:rPr lang="pl-PL" smtClean="0"/>
              <a:pPr/>
              <a:t>2015-09-03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55CE-A781-43D9-A4FC-82E0A54DD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d:\Users\Marek\Desktop\aaa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57158" y="642918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accent6">
                    <a:lumMod val="75000"/>
                  </a:schemeClr>
                </a:solidFill>
                <a:latin typeface="Gungsuh" pitchFamily="18" charset="-127"/>
                <a:ea typeface="Gungsuh" pitchFamily="18" charset="-127"/>
              </a:rPr>
              <a:t>Pedagogiczna Biblioteka Wojewódzka </a:t>
            </a:r>
            <a:br>
              <a:rPr lang="pl-PL" sz="4000" b="1" dirty="0" smtClean="0">
                <a:solidFill>
                  <a:schemeClr val="accent6">
                    <a:lumMod val="75000"/>
                  </a:schemeClr>
                </a:solidFill>
                <a:latin typeface="Gungsuh" pitchFamily="18" charset="-127"/>
                <a:ea typeface="Gungsuh" pitchFamily="18" charset="-127"/>
              </a:rPr>
            </a:br>
            <a:r>
              <a:rPr lang="pl-PL" sz="4000" b="1" dirty="0" smtClean="0">
                <a:solidFill>
                  <a:schemeClr val="accent6">
                    <a:lumMod val="75000"/>
                  </a:schemeClr>
                </a:solidFill>
                <a:latin typeface="Gungsuh" pitchFamily="18" charset="-127"/>
                <a:ea typeface="Gungsuh" pitchFamily="18" charset="-127"/>
              </a:rPr>
              <a:t>w Kielcach </a:t>
            </a:r>
            <a:endParaRPr lang="pl-PL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643042" y="2928934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FFFF00"/>
                </a:solidFill>
                <a:latin typeface="Gungsuh" pitchFamily="18" charset="-127"/>
                <a:ea typeface="Gungsuh" pitchFamily="18" charset="-127"/>
              </a:rPr>
              <a:t>Filia w Opatowie</a:t>
            </a:r>
            <a:endParaRPr lang="pl-PL" sz="4800" b="1" dirty="0">
              <a:solidFill>
                <a:srgbClr val="FFFF0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7" name="Picture 2" descr="https://upload.wikimedia.org/wikipedia/commons/thumb/d/d0/POL_Opat%C3%B3w_COA.svg/2000px-POL_Opat%C3%B3w_CO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86322"/>
            <a:ext cx="1714512" cy="1857388"/>
          </a:xfrm>
          <a:prstGeom prst="rect">
            <a:avLst/>
          </a:prstGeom>
          <a:noFill/>
        </p:spPr>
      </p:pic>
      <p:pic>
        <p:nvPicPr>
          <p:cNvPr id="8" name="Picture 2" descr="http://fpws.eu/userfiles/herb_powiatu_opatowskie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714884"/>
            <a:ext cx="164307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Nasze regionalia</a:t>
            </a:r>
            <a:endParaRPr lang="pl-PL" sz="4000" b="1" dirty="0"/>
          </a:p>
        </p:txBody>
      </p:sp>
      <p:pic>
        <p:nvPicPr>
          <p:cNvPr id="29698" name="Picture 2" descr="d:\Users\Marek\Desktop\Fotki do prezentacji Opatów\Fot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14686"/>
            <a:ext cx="4038600" cy="3143272"/>
          </a:xfrm>
          <a:prstGeom prst="rect">
            <a:avLst/>
          </a:prstGeom>
          <a:noFill/>
        </p:spPr>
      </p:pic>
      <p:pic>
        <p:nvPicPr>
          <p:cNvPr id="29699" name="Picture 3" descr="d:\Users\Marek\Desktop\Fotki do prezentacji Opatów\Fot 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6"/>
            <a:ext cx="4038600" cy="314327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42844" y="1071546"/>
            <a:ext cx="8786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Są największym tego typu zbiorem bibliotecznym w powiecie opatowskim i stanowią jego szczególną część. Księgozbiór liczy ponad 600 woluminów, z czego znaczną część stanowią </a:t>
            </a:r>
            <a:r>
              <a:rPr lang="pl-PL" sz="2400" b="1" dirty="0" smtClean="0"/>
              <a:t>„opatowiana”. </a:t>
            </a:r>
          </a:p>
          <a:p>
            <a:pPr algn="ctr"/>
            <a:r>
              <a:rPr lang="pl-PL" sz="2400" dirty="0" smtClean="0"/>
              <a:t>Jest stale uzupełniany.</a:t>
            </a:r>
          </a:p>
          <a:p>
            <a:pPr algn="ctr"/>
            <a:r>
              <a:rPr lang="pl-PL" sz="2400" dirty="0" smtClean="0"/>
              <a:t>Mamy również ponad 50 tytułów regionalnych czasopism.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00131"/>
          </a:xfrm>
        </p:spPr>
        <p:txBody>
          <a:bodyPr>
            <a:normAutofit/>
          </a:bodyPr>
          <a:lstStyle/>
          <a:p>
            <a:pPr algn="l"/>
            <a:r>
              <a:rPr lang="pl-PL" b="1" dirty="0" smtClean="0"/>
              <a:t>Warsztat informacyjny i katalogi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00034" y="1142984"/>
            <a:ext cx="800105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Informacje o naszych zbiorach uzyskać można na miejscu w bibliotece, jak również w Internecie.</a:t>
            </a:r>
          </a:p>
          <a:p>
            <a:pPr algn="ctr"/>
            <a:r>
              <a:rPr lang="pl-PL" sz="2800" dirty="0" smtClean="0"/>
              <a:t>W  katalogu elektronicznym dostępnym on- </a:t>
            </a:r>
            <a:r>
              <a:rPr lang="pl-PL" sz="2800" dirty="0" err="1" smtClean="0"/>
              <a:t>line</a:t>
            </a:r>
            <a:r>
              <a:rPr lang="pl-PL" sz="2800" dirty="0" smtClean="0"/>
              <a:t> znajduje się cały dostępny księgozbiór, czasopisma oraz wydawnictwa multimedialne.</a:t>
            </a:r>
          </a:p>
          <a:p>
            <a:pPr algn="ctr"/>
            <a:r>
              <a:rPr lang="pl-PL" sz="2800" dirty="0" smtClean="0"/>
              <a:t>W oparciu o lokalne czasopisma tworzona jest regionalna kartoteka zagadnieniowa.</a:t>
            </a:r>
          </a:p>
          <a:p>
            <a:pPr algn="ctr"/>
            <a:r>
              <a:rPr lang="pl-PL" sz="2800" dirty="0" smtClean="0"/>
              <a:t>Nasz katalog znajduje się na stronie PBW w Kielcach,</a:t>
            </a:r>
          </a:p>
          <a:p>
            <a:pPr algn="ctr"/>
            <a:r>
              <a:rPr lang="pl-PL" sz="2800" dirty="0" smtClean="0"/>
              <a:t>w zakładce Filia w Opatowie,</a:t>
            </a:r>
          </a:p>
          <a:p>
            <a:pPr algn="ctr"/>
            <a:r>
              <a:rPr lang="pl-PL" sz="2800" dirty="0" smtClean="0"/>
              <a:t>pod adresem: </a:t>
            </a:r>
          </a:p>
          <a:p>
            <a:pPr algn="ctr"/>
            <a:r>
              <a:rPr lang="pl-PL" sz="2800" dirty="0" smtClean="0"/>
              <a:t>http://www.pbw.kielce.pl/filie/filia-w-opatowie</a:t>
            </a:r>
          </a:p>
          <a:p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Lekcje biblioteczne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643570" y="1571612"/>
            <a:ext cx="3043230" cy="4554551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 W bibliotece prowadzimy lekcje biblioteczne dla uczniów wszystkich typów szkół oraz prezentacje wystaw bibliotecznych.</a:t>
            </a:r>
            <a:endParaRPr lang="pl-PL" dirty="0"/>
          </a:p>
        </p:txBody>
      </p:sp>
      <p:pic>
        <p:nvPicPr>
          <p:cNvPr id="30722" name="Picture 2" descr="d:\Users\Marek\Desktop\Fotki do prezentacji Opatów\IMG_13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521497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Organizujemy konferencje dla nauczycieli szkół z terenu powiatu opatowskiego</a:t>
            </a:r>
            <a:endParaRPr lang="pl-PL" b="1" dirty="0"/>
          </a:p>
        </p:txBody>
      </p:sp>
      <p:pic>
        <p:nvPicPr>
          <p:cNvPr id="3" name="Picture 2" descr="D:\Biblioteka, praca, moje wystąpienia\Konferencja dyrektorów 17.x.2013\IMG_3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4368785" cy="3724266"/>
          </a:xfrm>
          <a:prstGeom prst="rect">
            <a:avLst/>
          </a:prstGeom>
          <a:noFill/>
        </p:spPr>
      </p:pic>
      <p:pic>
        <p:nvPicPr>
          <p:cNvPr id="4" name="Picture 2" descr="d:\Users\Marek\Desktop\Fotki do prezentacji Opatów\IMG_4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357430"/>
            <a:ext cx="407196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Przygotowujemy wystawy tematyczne </a:t>
            </a:r>
            <a:br>
              <a:rPr lang="pl-PL" sz="3600" b="1" dirty="0" smtClean="0"/>
            </a:br>
            <a:r>
              <a:rPr lang="pl-PL" sz="3600" b="1" dirty="0" smtClean="0"/>
              <a:t>i okolicznościowe</a:t>
            </a:r>
            <a:endParaRPr lang="pl-PL" sz="3600" b="1" dirty="0"/>
          </a:p>
        </p:txBody>
      </p:sp>
      <p:pic>
        <p:nvPicPr>
          <p:cNvPr id="31746" name="Picture 2" descr="d:\Users\Marek\Desktop\Fotki do prezentacji Opatów\Fot 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3429024" cy="2571768"/>
          </a:xfrm>
          <a:prstGeom prst="rect">
            <a:avLst/>
          </a:prstGeom>
          <a:noFill/>
        </p:spPr>
      </p:pic>
      <p:pic>
        <p:nvPicPr>
          <p:cNvPr id="31747" name="Picture 3" descr="d:\Users\Marek\Desktop\Fotki do prezentacji Opatów\IMG_03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000504"/>
            <a:ext cx="3429024" cy="2500330"/>
          </a:xfrm>
          <a:prstGeom prst="rect">
            <a:avLst/>
          </a:prstGeom>
          <a:noFill/>
        </p:spPr>
      </p:pic>
      <p:pic>
        <p:nvPicPr>
          <p:cNvPr id="7" name="Obraz 6" descr="Obraz 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000505"/>
            <a:ext cx="3429024" cy="2500329"/>
          </a:xfrm>
          <a:prstGeom prst="rect">
            <a:avLst/>
          </a:prstGeom>
        </p:spPr>
      </p:pic>
      <p:pic>
        <p:nvPicPr>
          <p:cNvPr id="2050" name="Picture 2" descr="D:\Wystawa Legionowym szlakiem 2015\Zdjęcie0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214422"/>
            <a:ext cx="342902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643182"/>
            <a:ext cx="8229600" cy="1643074"/>
          </a:xfrm>
        </p:spPr>
        <p:txBody>
          <a:bodyPr>
            <a:noAutofit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/>
          </a:p>
        </p:txBody>
      </p:sp>
      <p:pic>
        <p:nvPicPr>
          <p:cNvPr id="1026" name="Picture 2" descr="d:\Users\Marek\Desktop\Fotki do prezentacji Opatów\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3714776" cy="3125791"/>
          </a:xfrm>
          <a:prstGeom prst="rect">
            <a:avLst/>
          </a:prstGeom>
          <a:noFill/>
        </p:spPr>
      </p:pic>
      <p:pic>
        <p:nvPicPr>
          <p:cNvPr id="3" name="Picture 2" descr="d:\Users\Marek\Desktop\Fot.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429000"/>
            <a:ext cx="3857652" cy="3143272"/>
          </a:xfrm>
          <a:prstGeom prst="rect">
            <a:avLst/>
          </a:prstGeom>
          <a:noFill/>
        </p:spPr>
      </p:pic>
      <p:pic>
        <p:nvPicPr>
          <p:cNvPr id="1027" name="Picture 3" descr="d:\Users\Marek\Desktop\Fot.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571612"/>
            <a:ext cx="3654405" cy="3009886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0" y="0"/>
            <a:ext cx="9087424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/>
              <a:t>Organizujemy i prowadzimy zajęcia edukacyjne  także poza biblioteką:</a:t>
            </a:r>
            <a:br>
              <a:rPr lang="pl-PL" sz="2400" b="1" dirty="0" smtClean="0"/>
            </a:br>
            <a:r>
              <a:rPr lang="pl-PL" sz="2400" b="1" dirty="0" smtClean="0"/>
              <a:t>wystawy, lekcje, prezentacje multimedialne, zajęcia warsztatowe.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296974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/>
              <a:t>Prowadzimy działalność regionalną na rzecz lokalnych społeczności  m. in. poprzez prelekcje, udział w sesjach popularno – naukowych i publikacje w lokalnych czasopismach  </a:t>
            </a:r>
            <a:endParaRPr lang="pl-PL" sz="2800" b="1" dirty="0"/>
          </a:p>
        </p:txBody>
      </p:sp>
      <p:pic>
        <p:nvPicPr>
          <p:cNvPr id="32771" name="Picture 3" descr="d:\Users\Marek\Desktop\Fotki do prezentacji Opatów\IMG_93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71876"/>
            <a:ext cx="4038600" cy="3028950"/>
          </a:xfrm>
          <a:prstGeom prst="rect">
            <a:avLst/>
          </a:prstGeom>
          <a:noFill/>
        </p:spPr>
      </p:pic>
      <p:pic>
        <p:nvPicPr>
          <p:cNvPr id="1026" name="Picture 2" descr="d:\Users\Marek\Desktop\Fotki do prezentacji Opatów\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3822701" cy="2571768"/>
          </a:xfrm>
          <a:prstGeom prst="rect">
            <a:avLst/>
          </a:prstGeom>
          <a:noFill/>
        </p:spPr>
      </p:pic>
      <p:pic>
        <p:nvPicPr>
          <p:cNvPr id="3" name="Picture 2" descr="d:\Users\Marek\Desktop\mmmmmmmmm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785926"/>
            <a:ext cx="407196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071679"/>
            <a:ext cx="7772400" cy="1643074"/>
          </a:xfrm>
        </p:spPr>
        <p:txBody>
          <a:bodyPr/>
          <a:lstStyle/>
          <a:p>
            <a:r>
              <a:rPr lang="pl-PL" b="1" dirty="0" smtClean="0"/>
              <a:t>Zapraszamy do korzystania </a:t>
            </a:r>
            <a:br>
              <a:rPr lang="pl-PL" b="1" dirty="0" smtClean="0"/>
            </a:br>
            <a:r>
              <a:rPr lang="pl-PL" b="1" dirty="0" smtClean="0"/>
              <a:t>z oferty naszej biblioteki!</a:t>
            </a:r>
            <a:endParaRPr lang="pl-PL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286512" y="6143644"/>
            <a:ext cx="2857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Wykonał Marek Lis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5000660"/>
          </a:xfrm>
        </p:spPr>
        <p:txBody>
          <a:bodyPr>
            <a:normAutofit fontScale="90000"/>
          </a:bodyPr>
          <a:lstStyle/>
          <a:p>
            <a:pPr algn="l"/>
            <a:r>
              <a:rPr lang="pl-PL" sz="4000" b="1" dirty="0" smtClean="0">
                <a:latin typeface="Gungsuh" pitchFamily="18" charset="-127"/>
                <a:ea typeface="Gungsuh" pitchFamily="18" charset="-127"/>
              </a:rPr>
              <a:t>Nasz adres:</a:t>
            </a:r>
            <a:r>
              <a:rPr lang="pl-PL" sz="4000" dirty="0" smtClean="0">
                <a:latin typeface="Gungsuh" pitchFamily="18" charset="-127"/>
                <a:ea typeface="Gungsuh" pitchFamily="18" charset="-127"/>
              </a:rPr>
              <a:t/>
            </a:r>
            <a:br>
              <a:rPr lang="pl-PL" sz="4000" dirty="0" smtClean="0">
                <a:latin typeface="Gungsuh" pitchFamily="18" charset="-127"/>
                <a:ea typeface="Gungsuh" pitchFamily="18" charset="-127"/>
              </a:rPr>
            </a:br>
            <a:r>
              <a:rPr lang="pl-PL" sz="4000" dirty="0" smtClean="0">
                <a:latin typeface="Gungsuh" pitchFamily="18" charset="-127"/>
                <a:ea typeface="Gungsuh" pitchFamily="18" charset="-127"/>
              </a:rPr>
              <a:t>27 - 500 Opatów</a:t>
            </a:r>
            <a:br>
              <a:rPr lang="pl-PL" sz="4000" dirty="0" smtClean="0">
                <a:latin typeface="Gungsuh" pitchFamily="18" charset="-127"/>
                <a:ea typeface="Gungsuh" pitchFamily="18" charset="-127"/>
              </a:rPr>
            </a:br>
            <a:r>
              <a:rPr lang="pl-PL" sz="4000" dirty="0" smtClean="0">
                <a:latin typeface="Gungsuh" pitchFamily="18" charset="-127"/>
                <a:ea typeface="Gungsuh" pitchFamily="18" charset="-127"/>
              </a:rPr>
              <a:t>ul. Słowackiego 56</a:t>
            </a:r>
            <a:br>
              <a:rPr lang="pl-PL" sz="4000" dirty="0" smtClean="0">
                <a:latin typeface="Gungsuh" pitchFamily="18" charset="-127"/>
                <a:ea typeface="Gungsuh" pitchFamily="18" charset="-127"/>
              </a:rPr>
            </a:br>
            <a:r>
              <a:rPr lang="pl-PL" sz="4000" dirty="0" smtClean="0">
                <a:latin typeface="Gungsuh" pitchFamily="18" charset="-127"/>
                <a:ea typeface="Gungsuh" pitchFamily="18" charset="-127"/>
              </a:rPr>
              <a:t>e-mail: </a:t>
            </a:r>
            <a:r>
              <a:rPr lang="pl-PL" sz="4000" dirty="0" err="1" smtClean="0">
                <a:latin typeface="Gungsuh" pitchFamily="18" charset="-127"/>
                <a:ea typeface="Gungsuh" pitchFamily="18" charset="-127"/>
              </a:rPr>
              <a:t>opatow@pbw.kielce.pl</a:t>
            </a:r>
            <a:r>
              <a:rPr lang="pl-PL" sz="4000" dirty="0" smtClean="0">
                <a:latin typeface="Gungsuh" pitchFamily="18" charset="-127"/>
                <a:ea typeface="Gungsuh" pitchFamily="18" charset="-127"/>
              </a:rPr>
              <a:t/>
            </a:r>
            <a:br>
              <a:rPr lang="pl-PL" sz="4000" dirty="0" smtClean="0">
                <a:latin typeface="Gungsuh" pitchFamily="18" charset="-127"/>
                <a:ea typeface="Gungsuh" pitchFamily="18" charset="-127"/>
              </a:rPr>
            </a:br>
            <a:r>
              <a:rPr lang="pl-PL" sz="4000" dirty="0" smtClean="0">
                <a:latin typeface="Gungsuh" pitchFamily="18" charset="-127"/>
                <a:ea typeface="Gungsuh" pitchFamily="18" charset="-127"/>
              </a:rPr>
              <a:t>tel./</a:t>
            </a:r>
            <a:r>
              <a:rPr lang="pl-PL" sz="4000" dirty="0" err="1" smtClean="0">
                <a:latin typeface="Gungsuh" pitchFamily="18" charset="-127"/>
                <a:ea typeface="Gungsuh" pitchFamily="18" charset="-127"/>
              </a:rPr>
              <a:t>fax</a:t>
            </a:r>
            <a:r>
              <a:rPr lang="pl-PL" sz="4000" dirty="0" smtClean="0">
                <a:latin typeface="Gungsuh" pitchFamily="18" charset="-127"/>
                <a:ea typeface="Gungsuh" pitchFamily="18" charset="-127"/>
              </a:rPr>
              <a:t>: 15 86 83 421</a:t>
            </a:r>
            <a:br>
              <a:rPr lang="pl-PL" sz="4000" dirty="0" smtClean="0">
                <a:latin typeface="Gungsuh" pitchFamily="18" charset="-127"/>
                <a:ea typeface="Gungsuh" pitchFamily="18" charset="-127"/>
              </a:rPr>
            </a:br>
            <a:r>
              <a:rPr lang="pl-PL" sz="4000" dirty="0" smtClean="0">
                <a:latin typeface="Gungsuh" pitchFamily="18" charset="-127"/>
                <a:ea typeface="Gungsuh" pitchFamily="18" charset="-127"/>
              </a:rPr>
              <a:t/>
            </a:r>
            <a:br>
              <a:rPr lang="pl-PL" sz="4000" dirty="0" smtClean="0">
                <a:latin typeface="Gungsuh" pitchFamily="18" charset="-127"/>
                <a:ea typeface="Gungsuh" pitchFamily="18" charset="-127"/>
              </a:rPr>
            </a:br>
            <a:r>
              <a:rPr lang="pl-PL" sz="4000" dirty="0" smtClean="0">
                <a:latin typeface="Gungsuh" pitchFamily="18" charset="-127"/>
                <a:ea typeface="Gungsuh" pitchFamily="18" charset="-127"/>
              </a:rPr>
              <a:t/>
            </a:r>
            <a:br>
              <a:rPr lang="pl-PL" sz="4000" dirty="0" smtClean="0">
                <a:latin typeface="Gungsuh" pitchFamily="18" charset="-127"/>
                <a:ea typeface="Gungsuh" pitchFamily="18" charset="-127"/>
              </a:rPr>
            </a:br>
            <a:r>
              <a:rPr lang="pl-PL" sz="3200" b="1" dirty="0" smtClean="0">
                <a:latin typeface="Gungsuh" pitchFamily="18" charset="-127"/>
                <a:ea typeface="Gungsuh" pitchFamily="18" charset="-127"/>
              </a:rPr>
              <a:t>Biblioteka mieści się </a:t>
            </a:r>
            <a:br>
              <a:rPr lang="pl-PL" sz="3200" b="1" dirty="0" smtClean="0">
                <a:latin typeface="Gungsuh" pitchFamily="18" charset="-127"/>
                <a:ea typeface="Gungsuh" pitchFamily="18" charset="-127"/>
              </a:rPr>
            </a:br>
            <a:r>
              <a:rPr lang="pl-PL" sz="3200" b="1" dirty="0" smtClean="0">
                <a:latin typeface="Gungsuh" pitchFamily="18" charset="-127"/>
                <a:ea typeface="Gungsuh" pitchFamily="18" charset="-127"/>
              </a:rPr>
              <a:t>w Internacie</a:t>
            </a:r>
            <a:br>
              <a:rPr lang="pl-PL" sz="3200" b="1" dirty="0" smtClean="0">
                <a:latin typeface="Gungsuh" pitchFamily="18" charset="-127"/>
                <a:ea typeface="Gungsuh" pitchFamily="18" charset="-127"/>
              </a:rPr>
            </a:br>
            <a:r>
              <a:rPr lang="pl-PL" sz="3200" b="1" dirty="0" smtClean="0">
                <a:latin typeface="Gungsuh" pitchFamily="18" charset="-127"/>
                <a:ea typeface="Gungsuh" pitchFamily="18" charset="-127"/>
              </a:rPr>
              <a:t>Zespołu Szkół Nr 1</a:t>
            </a:r>
            <a:endParaRPr lang="pl-PL" sz="3200" b="1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026" name="Picture 2" descr="d:\Users\Marek\Desktop\ooo\Zdjęcie0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286124"/>
            <a:ext cx="3429024" cy="302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772400" cy="1470025"/>
          </a:xfrm>
        </p:spPr>
        <p:txBody>
          <a:bodyPr/>
          <a:lstStyle/>
          <a:p>
            <a:r>
              <a:rPr lang="pl-PL" b="1" dirty="0" smtClean="0">
                <a:ea typeface="Gungsuh" pitchFamily="18" charset="-127"/>
              </a:rPr>
              <a:t>Zapraszamy codziennie</a:t>
            </a:r>
            <a:br>
              <a:rPr lang="pl-PL" b="1" dirty="0" smtClean="0">
                <a:ea typeface="Gungsuh" pitchFamily="18" charset="-127"/>
              </a:rPr>
            </a:br>
            <a:r>
              <a:rPr lang="pl-PL" b="1" dirty="0" smtClean="0">
                <a:ea typeface="Gungsuh" pitchFamily="18" charset="-127"/>
              </a:rPr>
              <a:t>w godzinach:</a:t>
            </a:r>
            <a:endParaRPr lang="pl-PL" b="1" dirty="0">
              <a:ea typeface="Gungsuh" pitchFamily="18" charset="-127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3638560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chemeClr val="tx1"/>
                </a:solidFill>
                <a:latin typeface="+mj-lt"/>
                <a:ea typeface="Gungsuh" pitchFamily="18" charset="-127"/>
              </a:rPr>
              <a:t>Poniedziałek 	       9.00 – 15.30</a:t>
            </a:r>
          </a:p>
          <a:p>
            <a:pPr algn="l"/>
            <a:r>
              <a:rPr lang="pl-PL" sz="3600" dirty="0" smtClean="0">
                <a:solidFill>
                  <a:schemeClr val="tx1"/>
                </a:solidFill>
                <a:latin typeface="+mj-lt"/>
                <a:ea typeface="Gungsuh" pitchFamily="18" charset="-127"/>
              </a:rPr>
              <a:t>Wtorek		       9.00 – 17.00</a:t>
            </a:r>
          </a:p>
          <a:p>
            <a:pPr algn="l"/>
            <a:r>
              <a:rPr lang="pl-PL" sz="3600" dirty="0" smtClean="0">
                <a:solidFill>
                  <a:schemeClr val="tx1"/>
                </a:solidFill>
                <a:latin typeface="+mj-lt"/>
                <a:ea typeface="Gungsuh" pitchFamily="18" charset="-127"/>
              </a:rPr>
              <a:t>Środa		       9.00 – 17.00</a:t>
            </a:r>
          </a:p>
          <a:p>
            <a:pPr algn="l"/>
            <a:r>
              <a:rPr lang="pl-PL" sz="3600" dirty="0" smtClean="0">
                <a:solidFill>
                  <a:schemeClr val="tx1"/>
                </a:solidFill>
                <a:latin typeface="+mj-lt"/>
                <a:ea typeface="Gungsuh" pitchFamily="18" charset="-127"/>
              </a:rPr>
              <a:t>Czwartek		       9.00 – 17.00</a:t>
            </a:r>
          </a:p>
          <a:p>
            <a:pPr algn="l"/>
            <a:r>
              <a:rPr lang="pl-PL" sz="3600" dirty="0" smtClean="0">
                <a:solidFill>
                  <a:schemeClr val="tx1"/>
                </a:solidFill>
                <a:latin typeface="+mj-lt"/>
                <a:ea typeface="Gungsuh" pitchFamily="18" charset="-127"/>
              </a:rPr>
              <a:t>Piątek		       9.00  - 17.00</a:t>
            </a:r>
          </a:p>
          <a:p>
            <a:pPr algn="l"/>
            <a:r>
              <a:rPr lang="pl-PL" sz="3600" dirty="0" smtClean="0">
                <a:solidFill>
                  <a:schemeClr val="tx1"/>
                </a:solidFill>
                <a:latin typeface="+mj-lt"/>
                <a:ea typeface="Gungsuh" pitchFamily="18" charset="-127"/>
              </a:rPr>
              <a:t>Sobota		       9.00  - 13.00</a:t>
            </a:r>
            <a:endParaRPr lang="pl-PL" sz="3600" dirty="0">
              <a:solidFill>
                <a:schemeClr val="tx1"/>
              </a:solidFill>
              <a:latin typeface="+mj-lt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5643602"/>
          </a:xfrm>
        </p:spPr>
        <p:txBody>
          <a:bodyPr>
            <a:normAutofit fontScale="90000"/>
          </a:bodyPr>
          <a:lstStyle/>
          <a:p>
            <a:r>
              <a:rPr lang="pl-PL" sz="2800" dirty="0" smtClean="0">
                <a:ea typeface="Gungsuh" pitchFamily="18" charset="-127"/>
              </a:rPr>
              <a:t>Z naszej biblioteki korzystać mogą wszyscy mieszkańcy powiatu opatowskiego, </a:t>
            </a:r>
            <a:br>
              <a:rPr lang="pl-PL" sz="2800" dirty="0" smtClean="0">
                <a:ea typeface="Gungsuh" pitchFamily="18" charset="-127"/>
              </a:rPr>
            </a:br>
            <a:r>
              <a:rPr lang="pl-PL" sz="2800" dirty="0" smtClean="0">
                <a:ea typeface="Gungsuh" pitchFamily="18" charset="-127"/>
              </a:rPr>
              <a:t>w szczególności zaś: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3200" dirty="0" smtClean="0">
                <a:ea typeface="Gungsuh" pitchFamily="18" charset="-127"/>
              </a:rPr>
              <a:t/>
            </a:r>
            <a:br>
              <a:rPr lang="pl-PL" sz="3200" dirty="0" smtClean="0">
                <a:ea typeface="Gungsuh" pitchFamily="18" charset="-127"/>
              </a:rPr>
            </a:br>
            <a:r>
              <a:rPr lang="pl-PL" sz="3200" dirty="0" smtClean="0">
                <a:ea typeface="Gungsuh" pitchFamily="18" charset="-127"/>
              </a:rPr>
              <a:t>nauczyciele szkół wszystkich typów</a:t>
            </a:r>
            <a:br>
              <a:rPr lang="pl-PL" sz="3200" dirty="0" smtClean="0">
                <a:ea typeface="Gungsuh" pitchFamily="18" charset="-127"/>
              </a:rPr>
            </a:br>
            <a:r>
              <a:rPr lang="pl-PL" sz="3200" dirty="0" smtClean="0">
                <a:ea typeface="Gungsuh" pitchFamily="18" charset="-127"/>
              </a:rPr>
              <a:t>pracownicy innych placówek oświatowych</a:t>
            </a:r>
            <a:br>
              <a:rPr lang="pl-PL" sz="3200" dirty="0" smtClean="0">
                <a:ea typeface="Gungsuh" pitchFamily="18" charset="-127"/>
              </a:rPr>
            </a:br>
            <a:r>
              <a:rPr lang="pl-PL" sz="3200" dirty="0" smtClean="0">
                <a:ea typeface="Gungsuh" pitchFamily="18" charset="-127"/>
              </a:rPr>
              <a:t>studenci różnych kierunków</a:t>
            </a:r>
            <a:br>
              <a:rPr lang="pl-PL" sz="3200" dirty="0" smtClean="0">
                <a:ea typeface="Gungsuh" pitchFamily="18" charset="-127"/>
              </a:rPr>
            </a:br>
            <a:r>
              <a:rPr lang="pl-PL" sz="3200" dirty="0" smtClean="0">
                <a:ea typeface="Gungsuh" pitchFamily="18" charset="-127"/>
              </a:rPr>
              <a:t>uczniowie szkół średnich</a:t>
            </a:r>
            <a:br>
              <a:rPr lang="pl-PL" sz="3200" dirty="0" smtClean="0">
                <a:ea typeface="Gungsuh" pitchFamily="18" charset="-127"/>
              </a:rPr>
            </a:br>
            <a:r>
              <a:rPr lang="pl-PL" sz="3200" dirty="0" smtClean="0">
                <a:ea typeface="Gungsuh" pitchFamily="18" charset="-127"/>
              </a:rPr>
              <a:t>inne osoby uczące się, dokształcające</a:t>
            </a:r>
            <a:br>
              <a:rPr lang="pl-PL" sz="3200" dirty="0" smtClean="0">
                <a:ea typeface="Gungsuh" pitchFamily="18" charset="-127"/>
              </a:rPr>
            </a:br>
            <a:r>
              <a:rPr lang="pl-PL" sz="3200" dirty="0" smtClean="0">
                <a:ea typeface="Gungsuh" pitchFamily="18" charset="-127"/>
              </a:rPr>
              <a:t>oraz poszukujące wiedzy  z różnych dziedzin</a:t>
            </a:r>
            <a:br>
              <a:rPr lang="pl-PL" sz="3200" dirty="0" smtClean="0">
                <a:ea typeface="Gungsuh" pitchFamily="18" charset="-127"/>
              </a:rPr>
            </a:br>
            <a:r>
              <a:rPr lang="pl-PL" sz="3200" dirty="0" smtClean="0">
                <a:ea typeface="Gungsuh" pitchFamily="18" charset="-127"/>
              </a:rPr>
              <a:t/>
            </a:r>
            <a:br>
              <a:rPr lang="pl-PL" sz="3200" dirty="0" smtClean="0">
                <a:ea typeface="Gungsuh" pitchFamily="18" charset="-127"/>
              </a:rPr>
            </a:br>
            <a:endParaRPr lang="pl-PL" sz="3200" dirty="0"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ea typeface="Gungsuh" pitchFamily="18" charset="-127"/>
              </a:rPr>
              <a:t>Nasz księgozbiór</a:t>
            </a:r>
            <a:endParaRPr lang="pl-PL" b="1" dirty="0">
              <a:ea typeface="Gungsuh" pitchFamily="18" charset="-127"/>
            </a:endParaRPr>
          </a:p>
        </p:txBody>
      </p:sp>
      <p:pic>
        <p:nvPicPr>
          <p:cNvPr id="34818" name="Picture 2" descr="d:\Users\Marek\Desktop\Fotki do prezentacji Opatów\Obraz 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500175"/>
            <a:ext cx="5072097" cy="435771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5429256" y="1285860"/>
            <a:ext cx="35719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+mj-lt"/>
                <a:ea typeface="Gungsuh" pitchFamily="18" charset="-127"/>
              </a:rPr>
              <a:t>Nasz księgozbiór liczy  obecnie ponad 20 tyś. woluminów. </a:t>
            </a:r>
          </a:p>
          <a:p>
            <a:pPr algn="ctr"/>
            <a:r>
              <a:rPr lang="pl-PL" sz="2800" dirty="0" smtClean="0">
                <a:latin typeface="+mj-lt"/>
                <a:ea typeface="Gungsuh" pitchFamily="18" charset="-127"/>
              </a:rPr>
              <a:t>Ma on charakter naukowy, </a:t>
            </a:r>
          </a:p>
          <a:p>
            <a:pPr algn="ctr"/>
            <a:r>
              <a:rPr lang="pl-PL" sz="2800" dirty="0" smtClean="0">
                <a:latin typeface="+mj-lt"/>
                <a:ea typeface="Gungsuh" pitchFamily="18" charset="-127"/>
              </a:rPr>
              <a:t>ze szczególnie rozbudowanymi działami:</a:t>
            </a:r>
          </a:p>
          <a:p>
            <a:pPr algn="ctr"/>
            <a:r>
              <a:rPr lang="pl-PL" sz="2800" dirty="0" smtClean="0">
                <a:latin typeface="+mj-lt"/>
                <a:ea typeface="Gungsuh" pitchFamily="18" charset="-127"/>
              </a:rPr>
              <a:t>pedagogiki, psychologii i innych nauk społecznych.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+mn-lt"/>
                <a:ea typeface="Gungsuh" pitchFamily="18" charset="-127"/>
              </a:rPr>
              <a:t>Wypożyczalnia</a:t>
            </a:r>
            <a:endParaRPr lang="pl-PL" b="1" dirty="0">
              <a:latin typeface="+mn-lt"/>
              <a:ea typeface="Gungsuh" pitchFamily="18" charset="-127"/>
            </a:endParaRPr>
          </a:p>
        </p:txBody>
      </p:sp>
      <p:pic>
        <p:nvPicPr>
          <p:cNvPr id="27650" name="Picture 2" descr="d:\Users\Marek\Desktop\Fotki do prezentacji Opatów\DSCN05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7"/>
            <a:ext cx="5143535" cy="4500595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643570" y="1214422"/>
            <a:ext cx="328614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latin typeface="+mj-lt"/>
                <a:ea typeface="Gungsuh" pitchFamily="18" charset="-127"/>
              </a:rPr>
              <a:t>Nasze zbiory udostępniamy: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latin typeface="+mj-lt"/>
                <a:ea typeface="Gungsuh" pitchFamily="18" charset="-127"/>
              </a:rPr>
              <a:t> nauczycielom  </a:t>
            </a:r>
          </a:p>
          <a:p>
            <a:r>
              <a:rPr lang="pl-PL" sz="2200" dirty="0" smtClean="0">
                <a:latin typeface="+mj-lt"/>
                <a:ea typeface="Gungsuh" pitchFamily="18" charset="-127"/>
              </a:rPr>
              <a:t>  do 7 wol. na okres </a:t>
            </a:r>
          </a:p>
          <a:p>
            <a:r>
              <a:rPr lang="pl-PL" sz="2200" dirty="0" smtClean="0">
                <a:latin typeface="+mj-lt"/>
                <a:ea typeface="Gungsuh" pitchFamily="18" charset="-127"/>
              </a:rPr>
              <a:t>  3 miesięcy</a:t>
            </a:r>
          </a:p>
          <a:p>
            <a:endParaRPr lang="pl-PL" sz="2200" dirty="0" smtClean="0">
              <a:latin typeface="+mj-lt"/>
              <a:ea typeface="Gungsuh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latin typeface="+mj-lt"/>
                <a:ea typeface="Gungsuh" pitchFamily="18" charset="-127"/>
              </a:rPr>
              <a:t> pozostałym czytelnikom </a:t>
            </a:r>
          </a:p>
          <a:p>
            <a:r>
              <a:rPr lang="pl-PL" sz="2200" dirty="0" smtClean="0">
                <a:latin typeface="+mj-lt"/>
                <a:ea typeface="Gungsuh" pitchFamily="18" charset="-127"/>
              </a:rPr>
              <a:t>  do 5 wol. na okres </a:t>
            </a:r>
          </a:p>
          <a:p>
            <a:r>
              <a:rPr lang="pl-PL" sz="2200" dirty="0" smtClean="0">
                <a:latin typeface="+mj-lt"/>
                <a:ea typeface="Gungsuh" pitchFamily="18" charset="-127"/>
              </a:rPr>
              <a:t>  2 miesięcy</a:t>
            </a:r>
          </a:p>
          <a:p>
            <a:endParaRPr lang="pl-PL" sz="2200" dirty="0" smtClean="0">
              <a:latin typeface="+mj-lt"/>
              <a:ea typeface="Gungsuh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latin typeface="+mj-lt"/>
                <a:ea typeface="Gungsuh" pitchFamily="18" charset="-127"/>
              </a:rPr>
              <a:t> w szczególnych  </a:t>
            </a:r>
          </a:p>
          <a:p>
            <a:r>
              <a:rPr lang="pl-PL" sz="2200" dirty="0" smtClean="0">
                <a:latin typeface="+mj-lt"/>
                <a:ea typeface="Gungsuh" pitchFamily="18" charset="-127"/>
              </a:rPr>
              <a:t>   </a:t>
            </a:r>
            <a:r>
              <a:rPr lang="pl-PL" sz="2200" dirty="0" smtClean="0">
                <a:ea typeface="Gungsuh" pitchFamily="18" charset="-127"/>
              </a:rPr>
              <a:t>przypadkach, dla wygody</a:t>
            </a:r>
          </a:p>
          <a:p>
            <a:r>
              <a:rPr lang="pl-PL" sz="2200" dirty="0" smtClean="0">
                <a:latin typeface="+mj-lt"/>
                <a:ea typeface="Gungsuh" pitchFamily="18" charset="-127"/>
              </a:rPr>
              <a:t>   </a:t>
            </a:r>
            <a:r>
              <a:rPr lang="pl-PL" sz="2200" dirty="0" smtClean="0">
                <a:ea typeface="Gungsuh" pitchFamily="18" charset="-127"/>
              </a:rPr>
              <a:t>czytelnika, zasady te</a:t>
            </a:r>
          </a:p>
          <a:p>
            <a:r>
              <a:rPr lang="pl-PL" sz="2200" dirty="0" smtClean="0">
                <a:ea typeface="Gungsuh" pitchFamily="18" charset="-127"/>
              </a:rPr>
              <a:t>   mogą ulec  zmianie.</a:t>
            </a:r>
            <a:endParaRPr lang="pl-PL" sz="2200" dirty="0" smtClean="0">
              <a:latin typeface="+mj-lt"/>
              <a:ea typeface="Gungsuh" pitchFamily="18" charset="-127"/>
            </a:endParaRPr>
          </a:p>
          <a:p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Czytelnia wraz z pracownią ICIM</a:t>
            </a:r>
            <a:endParaRPr lang="pl-PL" b="1" dirty="0"/>
          </a:p>
        </p:txBody>
      </p:sp>
      <p:pic>
        <p:nvPicPr>
          <p:cNvPr id="28674" name="Picture 2" descr="d:\Users\Marek\Desktop\Fotki do prezentacji Opatów\DSCN05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214422"/>
            <a:ext cx="5643601" cy="500066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6000760" y="1214422"/>
            <a:ext cx="3143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Na miejscu w czytelni udostępniamy zbiory zgromadzone w naszym księgozbiorze podręcznym, regionalia</a:t>
            </a:r>
          </a:p>
          <a:p>
            <a:pPr algn="ctr"/>
            <a:r>
              <a:rPr lang="pl-PL" sz="2400" dirty="0" smtClean="0"/>
              <a:t>oraz czasopisma.</a:t>
            </a:r>
          </a:p>
          <a:p>
            <a:r>
              <a:rPr lang="pl-PL" sz="2400" dirty="0" smtClean="0"/>
              <a:t> </a:t>
            </a:r>
          </a:p>
          <a:p>
            <a:pPr algn="ctr"/>
            <a:r>
              <a:rPr lang="pl-PL" sz="2400" dirty="0" smtClean="0"/>
              <a:t>W czytelni można także  korzystać  bezpłatnie z pracowni internetowej.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Prenumerata czasopism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215074" y="1428736"/>
            <a:ext cx="25003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Nasza biblioteka prenumeruje lub otrzymuje w darze ponad 30 tytułów czasopism, z których większość stanowią tytuły pedagogiczno – społeczne. </a:t>
            </a:r>
          </a:p>
          <a:p>
            <a:pPr algn="ctr"/>
            <a:r>
              <a:rPr lang="pl-PL" sz="2400" dirty="0" smtClean="0"/>
              <a:t>Na bieżąco otrzymujemy także czasopisma lokalne.</a:t>
            </a:r>
            <a:endParaRPr lang="pl-PL" sz="2400" dirty="0"/>
          </a:p>
        </p:txBody>
      </p:sp>
      <p:pic>
        <p:nvPicPr>
          <p:cNvPr id="2050" name="Picture 2" descr="d:\Users\Marek\Desktop\ooo\Zdjęcie0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457203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Zbiory multimedialne</a:t>
            </a:r>
            <a:endParaRPr lang="pl-PL" b="1" dirty="0"/>
          </a:p>
        </p:txBody>
      </p:sp>
      <p:pic>
        <p:nvPicPr>
          <p:cNvPr id="1026" name="Picture 2" descr="d:\Users\Marek\Desktop\Fotki do prezentacji Opatów\IMG_0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600200"/>
            <a:ext cx="5715039" cy="4525963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6215074" y="1643050"/>
            <a:ext cx="24288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Gromadzimy również zbiory multimedialne:</a:t>
            </a:r>
          </a:p>
          <a:p>
            <a:pPr algn="ctr"/>
            <a:r>
              <a:rPr lang="pl-PL" sz="2400" dirty="0" smtClean="0"/>
              <a:t>kasety VHS oraz płyty CD i DVD, które zawierają filmy, gry</a:t>
            </a:r>
          </a:p>
          <a:p>
            <a:pPr algn="ctr"/>
            <a:r>
              <a:rPr lang="pl-PL" sz="2400" dirty="0" smtClean="0"/>
              <a:t> i programy edukacyjne do wykorzystania na różnego typu zajęciach.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376</Words>
  <Application>Microsoft Office PowerPoint</Application>
  <PresentationFormat>Pokaz na ekranie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Slajd 1</vt:lpstr>
      <vt:lpstr>Nasz adres: 27 - 500 Opatów ul. Słowackiego 56 e-mail: opatow@pbw.kielce.pl tel./fax: 15 86 83 421   Biblioteka mieści się  w Internacie Zespołu Szkół Nr 1</vt:lpstr>
      <vt:lpstr>Zapraszamy codziennie w godzinach:</vt:lpstr>
      <vt:lpstr>Z naszej biblioteki korzystać mogą wszyscy mieszkańcy powiatu opatowskiego,  w szczególności zaś:  nauczyciele szkół wszystkich typów pracownicy innych placówek oświatowych studenci różnych kierunków uczniowie szkół średnich inne osoby uczące się, dokształcające oraz poszukujące wiedzy  z różnych dziedzin  </vt:lpstr>
      <vt:lpstr>Nasz księgozbiór</vt:lpstr>
      <vt:lpstr>Wypożyczalnia</vt:lpstr>
      <vt:lpstr>Czytelnia wraz z pracownią ICIM</vt:lpstr>
      <vt:lpstr>Prenumerata czasopism</vt:lpstr>
      <vt:lpstr>Zbiory multimedialne</vt:lpstr>
      <vt:lpstr>Nasze regionalia</vt:lpstr>
      <vt:lpstr>Warsztat informacyjny i katalogi</vt:lpstr>
      <vt:lpstr>Lekcje biblioteczne</vt:lpstr>
      <vt:lpstr>Organizujemy konferencje dla nauczycieli szkół z terenu powiatu opatowskiego</vt:lpstr>
      <vt:lpstr>Przygotowujemy wystawy tematyczne  i okolicznościowe</vt:lpstr>
      <vt:lpstr>   </vt:lpstr>
      <vt:lpstr>Prowadzimy działalność regionalną na rzecz lokalnych społeczności  m. in. poprzez prelekcje, udział w sesjach popularno – naukowych i publikacje w lokalnych czasopismach  </vt:lpstr>
      <vt:lpstr>Zapraszamy do korzystania  z oferty naszej biblioteki!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Pedagogiczna Biblioteka Wojewódzka w Kielcach</dc:title>
  <dc:creator>Marek</dc:creator>
  <cp:lastModifiedBy>Marek</cp:lastModifiedBy>
  <cp:revision>41</cp:revision>
  <dcterms:created xsi:type="dcterms:W3CDTF">2015-09-01T15:43:19Z</dcterms:created>
  <dcterms:modified xsi:type="dcterms:W3CDTF">2015-09-03T15:53:55Z</dcterms:modified>
</cp:coreProperties>
</file>